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79352B-B423-4FBC-B0DE-E2D4A8D90D4A}"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1A8276D-D811-4345-88D8-942FB4D47988}" type="slidenum">
              <a:rPr lang="ar-IQ" smtClean="0"/>
              <a:t>‹#›</a:t>
            </a:fld>
            <a:endParaRPr lang="ar-IQ"/>
          </a:p>
        </p:txBody>
      </p:sp>
    </p:spTree>
    <p:extLst>
      <p:ext uri="{BB962C8B-B14F-4D97-AF65-F5344CB8AC3E}">
        <p14:creationId xmlns:p14="http://schemas.microsoft.com/office/powerpoint/2010/main" val="224994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79352B-B423-4FBC-B0DE-E2D4A8D90D4A}" type="datetimeFigureOut">
              <a:rPr lang="ar-IQ" smtClean="0"/>
              <a:t>22/06/1439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1A8276D-D811-4345-88D8-942FB4D47988}" type="slidenum">
              <a:rPr lang="ar-IQ" smtClean="0"/>
              <a:t>‹#›</a:t>
            </a:fld>
            <a:endParaRPr lang="ar-IQ"/>
          </a:p>
        </p:txBody>
      </p:sp>
    </p:spTree>
    <p:extLst>
      <p:ext uri="{BB962C8B-B14F-4D97-AF65-F5344CB8AC3E}">
        <p14:creationId xmlns:p14="http://schemas.microsoft.com/office/powerpoint/2010/main" val="671506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79352B-B423-4FBC-B0DE-E2D4A8D90D4A}"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1A8276D-D811-4345-88D8-942FB4D47988}" type="slidenum">
              <a:rPr lang="ar-IQ" smtClean="0"/>
              <a:t>‹#›</a:t>
            </a:fld>
            <a:endParaRPr lang="ar-IQ"/>
          </a:p>
        </p:txBody>
      </p:sp>
    </p:spTree>
    <p:extLst>
      <p:ext uri="{BB962C8B-B14F-4D97-AF65-F5344CB8AC3E}">
        <p14:creationId xmlns:p14="http://schemas.microsoft.com/office/powerpoint/2010/main" val="1509652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79352B-B423-4FBC-B0DE-E2D4A8D90D4A}"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1A8276D-D811-4345-88D8-942FB4D47988}" type="slidenum">
              <a:rPr lang="ar-IQ" smtClean="0"/>
              <a:t>‹#›</a:t>
            </a:fld>
            <a:endParaRPr lang="ar-IQ"/>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13610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79352B-B423-4FBC-B0DE-E2D4A8D90D4A}"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1A8276D-D811-4345-88D8-942FB4D47988}" type="slidenum">
              <a:rPr lang="ar-IQ" smtClean="0"/>
              <a:t>‹#›</a:t>
            </a:fld>
            <a:endParaRPr lang="ar-IQ"/>
          </a:p>
        </p:txBody>
      </p:sp>
    </p:spTree>
    <p:extLst>
      <p:ext uri="{BB962C8B-B14F-4D97-AF65-F5344CB8AC3E}">
        <p14:creationId xmlns:p14="http://schemas.microsoft.com/office/powerpoint/2010/main" val="407557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479352B-B423-4FBC-B0DE-E2D4A8D90D4A}" type="datetimeFigureOut">
              <a:rPr lang="ar-IQ" smtClean="0"/>
              <a:t>22/06/1439</a:t>
            </a:fld>
            <a:endParaRPr lang="ar-IQ"/>
          </a:p>
        </p:txBody>
      </p:sp>
      <p:sp>
        <p:nvSpPr>
          <p:cNvPr id="4"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1A8276D-D811-4345-88D8-942FB4D47988}" type="slidenum">
              <a:rPr lang="ar-IQ" smtClean="0"/>
              <a:t>‹#›</a:t>
            </a:fld>
            <a:endParaRPr lang="ar-IQ"/>
          </a:p>
        </p:txBody>
      </p:sp>
    </p:spTree>
    <p:extLst>
      <p:ext uri="{BB962C8B-B14F-4D97-AF65-F5344CB8AC3E}">
        <p14:creationId xmlns:p14="http://schemas.microsoft.com/office/powerpoint/2010/main" val="1342239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479352B-B423-4FBC-B0DE-E2D4A8D90D4A}" type="datetimeFigureOut">
              <a:rPr lang="ar-IQ" smtClean="0"/>
              <a:t>22/06/1439</a:t>
            </a:fld>
            <a:endParaRPr lang="ar-IQ"/>
          </a:p>
        </p:txBody>
      </p:sp>
      <p:sp>
        <p:nvSpPr>
          <p:cNvPr id="4"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1A8276D-D811-4345-88D8-942FB4D47988}" type="slidenum">
              <a:rPr lang="ar-IQ" smtClean="0"/>
              <a:t>‹#›</a:t>
            </a:fld>
            <a:endParaRPr lang="ar-IQ"/>
          </a:p>
        </p:txBody>
      </p:sp>
    </p:spTree>
    <p:extLst>
      <p:ext uri="{BB962C8B-B14F-4D97-AF65-F5344CB8AC3E}">
        <p14:creationId xmlns:p14="http://schemas.microsoft.com/office/powerpoint/2010/main" val="2639909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79352B-B423-4FBC-B0DE-E2D4A8D90D4A}"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1A8276D-D811-4345-88D8-942FB4D47988}" type="slidenum">
              <a:rPr lang="ar-IQ" smtClean="0"/>
              <a:t>‹#›</a:t>
            </a:fld>
            <a:endParaRPr lang="ar-IQ"/>
          </a:p>
        </p:txBody>
      </p:sp>
    </p:spTree>
    <p:extLst>
      <p:ext uri="{BB962C8B-B14F-4D97-AF65-F5344CB8AC3E}">
        <p14:creationId xmlns:p14="http://schemas.microsoft.com/office/powerpoint/2010/main" val="154406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79352B-B423-4FBC-B0DE-E2D4A8D90D4A}"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1A8276D-D811-4345-88D8-942FB4D47988}" type="slidenum">
              <a:rPr lang="ar-IQ" smtClean="0"/>
              <a:t>‹#›</a:t>
            </a:fld>
            <a:endParaRPr lang="ar-IQ"/>
          </a:p>
        </p:txBody>
      </p:sp>
    </p:spTree>
    <p:extLst>
      <p:ext uri="{BB962C8B-B14F-4D97-AF65-F5344CB8AC3E}">
        <p14:creationId xmlns:p14="http://schemas.microsoft.com/office/powerpoint/2010/main" val="333756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79352B-B423-4FBC-B0DE-E2D4A8D90D4A}"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1A8276D-D811-4345-88D8-942FB4D47988}" type="slidenum">
              <a:rPr lang="ar-IQ" smtClean="0"/>
              <a:t>‹#›</a:t>
            </a:fld>
            <a:endParaRPr lang="ar-IQ"/>
          </a:p>
        </p:txBody>
      </p:sp>
    </p:spTree>
    <p:extLst>
      <p:ext uri="{BB962C8B-B14F-4D97-AF65-F5344CB8AC3E}">
        <p14:creationId xmlns:p14="http://schemas.microsoft.com/office/powerpoint/2010/main" val="149994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79352B-B423-4FBC-B0DE-E2D4A8D90D4A}"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1A8276D-D811-4345-88D8-942FB4D47988}" type="slidenum">
              <a:rPr lang="ar-IQ" smtClean="0"/>
              <a:t>‹#›</a:t>
            </a:fld>
            <a:endParaRPr lang="ar-IQ"/>
          </a:p>
        </p:txBody>
      </p:sp>
    </p:spTree>
    <p:extLst>
      <p:ext uri="{BB962C8B-B14F-4D97-AF65-F5344CB8AC3E}">
        <p14:creationId xmlns:p14="http://schemas.microsoft.com/office/powerpoint/2010/main" val="1181727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79352B-B423-4FBC-B0DE-E2D4A8D90D4A}" type="datetimeFigureOut">
              <a:rPr lang="ar-IQ" smtClean="0"/>
              <a:t>22/06/1439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1A8276D-D811-4345-88D8-942FB4D47988}" type="slidenum">
              <a:rPr lang="ar-IQ" smtClean="0"/>
              <a:t>‹#›</a:t>
            </a:fld>
            <a:endParaRPr lang="ar-IQ"/>
          </a:p>
        </p:txBody>
      </p:sp>
    </p:spTree>
    <p:extLst>
      <p:ext uri="{BB962C8B-B14F-4D97-AF65-F5344CB8AC3E}">
        <p14:creationId xmlns:p14="http://schemas.microsoft.com/office/powerpoint/2010/main" val="3131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79352B-B423-4FBC-B0DE-E2D4A8D90D4A}" type="datetimeFigureOut">
              <a:rPr lang="ar-IQ" smtClean="0"/>
              <a:t>22/06/1439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1A8276D-D811-4345-88D8-942FB4D47988}" type="slidenum">
              <a:rPr lang="ar-IQ" smtClean="0"/>
              <a:t>‹#›</a:t>
            </a:fld>
            <a:endParaRPr lang="ar-IQ"/>
          </a:p>
        </p:txBody>
      </p:sp>
    </p:spTree>
    <p:extLst>
      <p:ext uri="{BB962C8B-B14F-4D97-AF65-F5344CB8AC3E}">
        <p14:creationId xmlns:p14="http://schemas.microsoft.com/office/powerpoint/2010/main" val="103163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479352B-B423-4FBC-B0DE-E2D4A8D90D4A}" type="datetimeFigureOut">
              <a:rPr lang="ar-IQ" smtClean="0"/>
              <a:t>22/06/1439</a:t>
            </a:fld>
            <a:endParaRPr lang="ar-IQ"/>
          </a:p>
        </p:txBody>
      </p:sp>
      <p:sp>
        <p:nvSpPr>
          <p:cNvPr id="5" name="Footer Placeholder 3"/>
          <p:cNvSpPr>
            <a:spLocks noGrp="1"/>
          </p:cNvSpPr>
          <p:nvPr>
            <p:ph type="ftr" sz="quarter" idx="11"/>
          </p:nvPr>
        </p:nvSpPr>
        <p:spPr/>
        <p:txBody>
          <a:bodyPr/>
          <a:lstStyle/>
          <a:p>
            <a:endParaRPr lang="ar-IQ"/>
          </a:p>
        </p:txBody>
      </p:sp>
      <p:sp>
        <p:nvSpPr>
          <p:cNvPr id="6" name="Slide Number Placeholder 4"/>
          <p:cNvSpPr>
            <a:spLocks noGrp="1"/>
          </p:cNvSpPr>
          <p:nvPr>
            <p:ph type="sldNum" sz="quarter" idx="12"/>
          </p:nvPr>
        </p:nvSpPr>
        <p:spPr/>
        <p:txBody>
          <a:bodyPr/>
          <a:lstStyle/>
          <a:p>
            <a:fld id="{41A8276D-D811-4345-88D8-942FB4D47988}" type="slidenum">
              <a:rPr lang="ar-IQ" smtClean="0"/>
              <a:t>‹#›</a:t>
            </a:fld>
            <a:endParaRPr lang="ar-IQ"/>
          </a:p>
        </p:txBody>
      </p:sp>
    </p:spTree>
    <p:extLst>
      <p:ext uri="{BB962C8B-B14F-4D97-AF65-F5344CB8AC3E}">
        <p14:creationId xmlns:p14="http://schemas.microsoft.com/office/powerpoint/2010/main" val="3968712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479352B-B423-4FBC-B0DE-E2D4A8D90D4A}" type="datetimeFigureOut">
              <a:rPr lang="ar-IQ" smtClean="0"/>
              <a:t>22/06/1439</a:t>
            </a:fld>
            <a:endParaRPr lang="ar-IQ"/>
          </a:p>
        </p:txBody>
      </p:sp>
      <p:sp>
        <p:nvSpPr>
          <p:cNvPr id="5" name="Footer Placeholder 2"/>
          <p:cNvSpPr>
            <a:spLocks noGrp="1"/>
          </p:cNvSpPr>
          <p:nvPr>
            <p:ph type="ftr" sz="quarter" idx="11"/>
          </p:nvPr>
        </p:nvSpPr>
        <p:spPr/>
        <p:txBody>
          <a:bodyPr/>
          <a:lstStyle/>
          <a:p>
            <a:endParaRPr lang="ar-IQ"/>
          </a:p>
        </p:txBody>
      </p:sp>
      <p:sp>
        <p:nvSpPr>
          <p:cNvPr id="6" name="Slide Number Placeholder 3"/>
          <p:cNvSpPr>
            <a:spLocks noGrp="1"/>
          </p:cNvSpPr>
          <p:nvPr>
            <p:ph type="sldNum" sz="quarter" idx="12"/>
          </p:nvPr>
        </p:nvSpPr>
        <p:spPr/>
        <p:txBody>
          <a:bodyPr/>
          <a:lstStyle/>
          <a:p>
            <a:fld id="{41A8276D-D811-4345-88D8-942FB4D47988}" type="slidenum">
              <a:rPr lang="ar-IQ" smtClean="0"/>
              <a:t>‹#›</a:t>
            </a:fld>
            <a:endParaRPr lang="ar-IQ"/>
          </a:p>
        </p:txBody>
      </p:sp>
    </p:spTree>
    <p:extLst>
      <p:ext uri="{BB962C8B-B14F-4D97-AF65-F5344CB8AC3E}">
        <p14:creationId xmlns:p14="http://schemas.microsoft.com/office/powerpoint/2010/main" val="109679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479352B-B423-4FBC-B0DE-E2D4A8D90D4A}" type="datetimeFigureOut">
              <a:rPr lang="ar-IQ" smtClean="0"/>
              <a:t>22/06/1439</a:t>
            </a:fld>
            <a:endParaRPr lang="ar-IQ"/>
          </a:p>
        </p:txBody>
      </p:sp>
      <p:sp>
        <p:nvSpPr>
          <p:cNvPr id="5" name="Footer Placeholder 5"/>
          <p:cNvSpPr>
            <a:spLocks noGrp="1"/>
          </p:cNvSpPr>
          <p:nvPr>
            <p:ph type="ftr" sz="quarter" idx="11"/>
          </p:nvPr>
        </p:nvSpPr>
        <p:spPr/>
        <p:txBody>
          <a:bodyPr/>
          <a:lstStyle/>
          <a:p>
            <a:endParaRPr lang="ar-IQ"/>
          </a:p>
        </p:txBody>
      </p:sp>
      <p:sp>
        <p:nvSpPr>
          <p:cNvPr id="6" name="Slide Number Placeholder 6"/>
          <p:cNvSpPr>
            <a:spLocks noGrp="1"/>
          </p:cNvSpPr>
          <p:nvPr>
            <p:ph type="sldNum" sz="quarter" idx="12"/>
          </p:nvPr>
        </p:nvSpPr>
        <p:spPr/>
        <p:txBody>
          <a:bodyPr/>
          <a:lstStyle/>
          <a:p>
            <a:fld id="{41A8276D-D811-4345-88D8-942FB4D47988}" type="slidenum">
              <a:rPr lang="ar-IQ" smtClean="0"/>
              <a:t>‹#›</a:t>
            </a:fld>
            <a:endParaRPr lang="ar-IQ"/>
          </a:p>
        </p:txBody>
      </p:sp>
    </p:spTree>
    <p:extLst>
      <p:ext uri="{BB962C8B-B14F-4D97-AF65-F5344CB8AC3E}">
        <p14:creationId xmlns:p14="http://schemas.microsoft.com/office/powerpoint/2010/main" val="3197253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79352B-B423-4FBC-B0DE-E2D4A8D90D4A}" type="datetimeFigureOut">
              <a:rPr lang="ar-IQ" smtClean="0"/>
              <a:t>22/06/1439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1A8276D-D811-4345-88D8-942FB4D47988}" type="slidenum">
              <a:rPr lang="ar-IQ" smtClean="0"/>
              <a:t>‹#›</a:t>
            </a:fld>
            <a:endParaRPr lang="ar-IQ"/>
          </a:p>
        </p:txBody>
      </p:sp>
    </p:spTree>
    <p:extLst>
      <p:ext uri="{BB962C8B-B14F-4D97-AF65-F5344CB8AC3E}">
        <p14:creationId xmlns:p14="http://schemas.microsoft.com/office/powerpoint/2010/main" val="2880753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479352B-B423-4FBC-B0DE-E2D4A8D90D4A}" type="datetimeFigureOut">
              <a:rPr lang="ar-IQ" smtClean="0"/>
              <a:t>22/06/1439</a:t>
            </a:fld>
            <a:endParaRPr lang="ar-IQ"/>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IQ"/>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1A8276D-D811-4345-88D8-942FB4D47988}" type="slidenum">
              <a:rPr lang="ar-IQ" smtClean="0"/>
              <a:t>‹#›</a:t>
            </a:fld>
            <a:endParaRPr lang="ar-IQ"/>
          </a:p>
        </p:txBody>
      </p:sp>
    </p:spTree>
    <p:extLst>
      <p:ext uri="{BB962C8B-B14F-4D97-AF65-F5344CB8AC3E}">
        <p14:creationId xmlns:p14="http://schemas.microsoft.com/office/powerpoint/2010/main" val="392335439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smtClean="0"/>
              <a:t>مبادئ وقاية عملي</a:t>
            </a:r>
            <a:endParaRPr lang="ar-IQ" dirty="0"/>
          </a:p>
        </p:txBody>
      </p:sp>
      <p:sp>
        <p:nvSpPr>
          <p:cNvPr id="3" name="Subtitle 2"/>
          <p:cNvSpPr>
            <a:spLocks noGrp="1"/>
          </p:cNvSpPr>
          <p:nvPr>
            <p:ph type="subTitle" idx="1"/>
          </p:nvPr>
        </p:nvSpPr>
        <p:spPr/>
        <p:txBody>
          <a:bodyPr/>
          <a:lstStyle/>
          <a:p>
            <a:r>
              <a:rPr lang="ar-IQ" dirty="0" smtClean="0"/>
              <a:t>المحاضرة الثالثة</a:t>
            </a:r>
            <a:endParaRPr lang="ar-IQ" dirty="0"/>
          </a:p>
        </p:txBody>
      </p:sp>
    </p:spTree>
    <p:extLst>
      <p:ext uri="{BB962C8B-B14F-4D97-AF65-F5344CB8AC3E}">
        <p14:creationId xmlns:p14="http://schemas.microsoft.com/office/powerpoint/2010/main" val="2452758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72956"/>
            <a:ext cx="8946541" cy="5975444"/>
          </a:xfrm>
        </p:spPr>
        <p:txBody>
          <a:bodyPr/>
          <a:lstStyle/>
          <a:p>
            <a:pPr lvl="0"/>
            <a:r>
              <a:rPr lang="ar-IQ" b="1" dirty="0"/>
              <a:t>أرجل التنظيف </a:t>
            </a:r>
            <a:r>
              <a:rPr lang="en-US" b="1" dirty="0"/>
              <a:t>Cleaning legs</a:t>
            </a:r>
            <a:r>
              <a:rPr lang="ar-IQ" b="1" dirty="0"/>
              <a:t> : </a:t>
            </a:r>
            <a:r>
              <a:rPr lang="ar-IQ" dirty="0"/>
              <a:t>بصورة عامة يمكن أن تكون ارجل الحشرات تستخدم لتنظيف بعض اجزاء</a:t>
            </a:r>
            <a:r>
              <a:rPr lang="ar-IQ" b="1" dirty="0"/>
              <a:t> </a:t>
            </a:r>
            <a:r>
              <a:rPr lang="ar-IQ" dirty="0"/>
              <a:t>جسمها و تكون مغطاة بشعيرات كثيفة , كما في الأرجل الأمامية لنحل العسل .</a:t>
            </a:r>
            <a:endParaRPr lang="en-US" dirty="0"/>
          </a:p>
          <a:p>
            <a:r>
              <a:rPr lang="en-US" b="1" dirty="0"/>
              <a:t> </a:t>
            </a:r>
            <a:endParaRPr lang="en-US" dirty="0"/>
          </a:p>
          <a:p>
            <a:pPr lvl="0"/>
            <a:r>
              <a:rPr lang="ar-IQ" b="1" dirty="0"/>
              <a:t>أرجل التزاوج </a:t>
            </a:r>
            <a:r>
              <a:rPr lang="en-US" b="1" dirty="0"/>
              <a:t>Mating legs</a:t>
            </a:r>
            <a:r>
              <a:rPr lang="ar-IQ" b="1" dirty="0"/>
              <a:t> : </a:t>
            </a:r>
            <a:r>
              <a:rPr lang="ar-IQ" dirty="0"/>
              <a:t>و فيها تتضخم العقل القاعدية من عقل رسغ الرجل الامامية لبعض الحشرات لتكون مزودة بشعيرات غدية تفرز مادة لزجة تساعد من شدة التصاق الرجل الأمامية للذكر بالحلقة الصدرية الامامية الملساء للأنثى أثناء عملية التزاوج في الماء .</a:t>
            </a:r>
            <a:endParaRPr lang="en-US" dirty="0"/>
          </a:p>
          <a:p>
            <a:r>
              <a:rPr lang="ar-IQ" b="1" dirty="0"/>
              <a:t> </a:t>
            </a:r>
            <a:endParaRPr lang="en-US" dirty="0"/>
          </a:p>
          <a:p>
            <a:pPr lvl="0"/>
            <a:r>
              <a:rPr lang="ar-IQ" b="1" dirty="0"/>
              <a:t>أرجل التعلق </a:t>
            </a:r>
            <a:r>
              <a:rPr lang="en-US" b="1" dirty="0"/>
              <a:t>Clinging legs</a:t>
            </a:r>
            <a:r>
              <a:rPr lang="ar-IQ" b="1" dirty="0"/>
              <a:t> : </a:t>
            </a:r>
            <a:r>
              <a:rPr lang="ar-IQ" dirty="0"/>
              <a:t>تتحور جميع الأرجل في هذا النوع لغرض التعلق بالعائل و يتكون الرسغ الأقصى الى مخلب حاد ينثني على زائدة او نتوء صلب من الساق و بذلك تصبح شعيرة العائل محصورة في تجويف يحيط به المخلب و نتوء الساق و عقلة الرسغ كما في أرجل القمل .</a:t>
            </a:r>
            <a:endParaRPr lang="en-US" dirty="0"/>
          </a:p>
          <a:p>
            <a:r>
              <a:rPr lang="ar-IQ" b="1" dirty="0"/>
              <a:t> </a:t>
            </a:r>
            <a:endParaRPr lang="en-US" dirty="0"/>
          </a:p>
          <a:p>
            <a:pPr lvl="0"/>
            <a:r>
              <a:rPr lang="ar-IQ" b="1" dirty="0"/>
              <a:t>أرجل السير على السطوح الملساء المقلوبة : </a:t>
            </a:r>
            <a:r>
              <a:rPr lang="ar-IQ" dirty="0"/>
              <a:t>يوجد هذا النوع من الأرجل في ذبابة المنزل حيث توجد شعرة وسطية تسمى شوكة القدم التي بينها و بين كل مخلب من مخالب الرسغ وسادة جانبية غشائية ذات شعيرات غدية تسمى بالوسادة الجانبية للقدم تمكن الحشرة من السير على الأسطح الناعمة حتى لو كانت بوضع مقلوب . </a:t>
            </a:r>
            <a:endParaRPr lang="en-US" dirty="0"/>
          </a:p>
          <a:p>
            <a:endParaRPr lang="ar-IQ" dirty="0"/>
          </a:p>
        </p:txBody>
      </p:sp>
    </p:spTree>
    <p:extLst>
      <p:ext uri="{BB962C8B-B14F-4D97-AF65-F5344CB8AC3E}">
        <p14:creationId xmlns:p14="http://schemas.microsoft.com/office/powerpoint/2010/main" val="3368469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395786"/>
            <a:ext cx="8946541" cy="5852614"/>
          </a:xfrm>
        </p:spPr>
        <p:txBody>
          <a:bodyPr/>
          <a:lstStyle/>
          <a:p>
            <a:r>
              <a:rPr lang="ar-IQ" b="1" dirty="0"/>
              <a:t>الأجنحة و تحوراتها </a:t>
            </a:r>
            <a:r>
              <a:rPr lang="en-US" b="1" dirty="0"/>
              <a:t>modification Wings</a:t>
            </a:r>
            <a:r>
              <a:rPr lang="ar-IQ" b="1" dirty="0"/>
              <a:t> : </a:t>
            </a:r>
            <a:endParaRPr lang="en-US" dirty="0"/>
          </a:p>
          <a:p>
            <a:pPr lvl="0"/>
            <a:r>
              <a:rPr lang="ar-IQ" b="1" dirty="0"/>
              <a:t>الأجنحة الغشائية </a:t>
            </a:r>
            <a:r>
              <a:rPr lang="en-US" b="1" dirty="0"/>
              <a:t>Membranous</a:t>
            </a:r>
            <a:r>
              <a:rPr lang="ar-IQ" b="1" dirty="0"/>
              <a:t> : </a:t>
            </a:r>
            <a:r>
              <a:rPr lang="ar-IQ" dirty="0"/>
              <a:t>و تتميز بشفافيتها و وضوح نظام التعرق فيها</a:t>
            </a:r>
            <a:r>
              <a:rPr lang="ar-IQ" b="1" dirty="0"/>
              <a:t> </a:t>
            </a:r>
            <a:r>
              <a:rPr lang="ar-IQ" dirty="0"/>
              <a:t>كما في الاجنحة الخلفية لنحل العسل و الرعاشات .</a:t>
            </a:r>
            <a:endParaRPr lang="en-US" dirty="0"/>
          </a:p>
          <a:p>
            <a:endParaRPr lang="ar-IQ" dirty="0"/>
          </a:p>
        </p:txBody>
      </p:sp>
      <p:pic>
        <p:nvPicPr>
          <p:cNvPr id="4" name="صورة 22"/>
          <p:cNvPicPr/>
          <p:nvPr/>
        </p:nvPicPr>
        <p:blipFill>
          <a:blip r:embed="rId2">
            <a:extLst>
              <a:ext uri="{28A0092B-C50C-407E-A947-70E740481C1C}">
                <a14:useLocalDpi xmlns:a14="http://schemas.microsoft.com/office/drawing/2010/main" val="0"/>
              </a:ext>
            </a:extLst>
          </a:blip>
          <a:stretch>
            <a:fillRect/>
          </a:stretch>
        </p:blipFill>
        <p:spPr>
          <a:xfrm>
            <a:off x="5964072" y="2251880"/>
            <a:ext cx="4550461" cy="2838733"/>
          </a:xfrm>
          <a:prstGeom prst="rect">
            <a:avLst/>
          </a:prstGeom>
        </p:spPr>
      </p:pic>
      <p:pic>
        <p:nvPicPr>
          <p:cNvPr id="5" name="صورة 21"/>
          <p:cNvPicPr/>
          <p:nvPr/>
        </p:nvPicPr>
        <p:blipFill>
          <a:blip r:embed="rId3">
            <a:extLst>
              <a:ext uri="{28A0092B-C50C-407E-A947-70E740481C1C}">
                <a14:useLocalDpi xmlns:a14="http://schemas.microsoft.com/office/drawing/2010/main" val="0"/>
              </a:ext>
            </a:extLst>
          </a:blip>
          <a:stretch>
            <a:fillRect/>
          </a:stretch>
        </p:blipFill>
        <p:spPr>
          <a:xfrm>
            <a:off x="1103311" y="2251880"/>
            <a:ext cx="4696987" cy="2838733"/>
          </a:xfrm>
          <a:prstGeom prst="rect">
            <a:avLst/>
          </a:prstGeom>
        </p:spPr>
      </p:pic>
    </p:spTree>
    <p:extLst>
      <p:ext uri="{BB962C8B-B14F-4D97-AF65-F5344CB8AC3E}">
        <p14:creationId xmlns:p14="http://schemas.microsoft.com/office/powerpoint/2010/main" val="1831049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16" y="341196"/>
            <a:ext cx="8946541" cy="5825318"/>
          </a:xfrm>
        </p:spPr>
        <p:txBody>
          <a:bodyPr/>
          <a:lstStyle/>
          <a:p>
            <a:pPr lvl="0"/>
            <a:r>
              <a:rPr lang="ar-IQ" b="1" dirty="0"/>
              <a:t>الأجنحة الغمدية </a:t>
            </a:r>
            <a:r>
              <a:rPr lang="en-US" b="1" dirty="0" err="1"/>
              <a:t>Elytral</a:t>
            </a:r>
            <a:r>
              <a:rPr lang="ar-IQ" b="1" dirty="0"/>
              <a:t> :</a:t>
            </a:r>
            <a:r>
              <a:rPr lang="ar-IQ" dirty="0"/>
              <a:t> و فيها يزداد سمك الجناح كثيرا" و يصبح صلبا" و سميكا" إذ يعمل على حماية الأجنحة الغشائية التي تليه كما في الأجنحة الأمامية لرتبة غمدية الأجنحة </a:t>
            </a:r>
            <a:r>
              <a:rPr lang="en-US" dirty="0" err="1"/>
              <a:t>Coleoptera</a:t>
            </a:r>
            <a:r>
              <a:rPr lang="en-US" dirty="0"/>
              <a:t> </a:t>
            </a:r>
            <a:r>
              <a:rPr lang="ar-IQ" dirty="0"/>
              <a:t>مثل أنواع الخنافس .</a:t>
            </a:r>
            <a:endParaRPr lang="en-US" dirty="0"/>
          </a:p>
          <a:p>
            <a:endParaRPr lang="ar-IQ" dirty="0"/>
          </a:p>
        </p:txBody>
      </p:sp>
      <p:pic>
        <p:nvPicPr>
          <p:cNvPr id="4" name="صورة 24"/>
          <p:cNvPicPr/>
          <p:nvPr/>
        </p:nvPicPr>
        <p:blipFill>
          <a:blip r:embed="rId2" cstate="print">
            <a:extLst>
              <a:ext uri="{28A0092B-C50C-407E-A947-70E740481C1C}">
                <a14:useLocalDpi xmlns:a14="http://schemas.microsoft.com/office/drawing/2010/main" val="0"/>
              </a:ext>
            </a:extLst>
          </a:blip>
          <a:stretch>
            <a:fillRect/>
          </a:stretch>
        </p:blipFill>
        <p:spPr>
          <a:xfrm>
            <a:off x="6291619" y="1935813"/>
            <a:ext cx="4112738" cy="3177441"/>
          </a:xfrm>
          <a:prstGeom prst="rect">
            <a:avLst/>
          </a:prstGeom>
        </p:spPr>
      </p:pic>
      <p:pic>
        <p:nvPicPr>
          <p:cNvPr id="5" name="صورة 23"/>
          <p:cNvPicPr/>
          <p:nvPr/>
        </p:nvPicPr>
        <p:blipFill>
          <a:blip r:embed="rId3">
            <a:extLst>
              <a:ext uri="{28A0092B-C50C-407E-A947-70E740481C1C}">
                <a14:useLocalDpi xmlns:a14="http://schemas.microsoft.com/office/drawing/2010/main" val="0"/>
              </a:ext>
            </a:extLst>
          </a:blip>
          <a:stretch>
            <a:fillRect/>
          </a:stretch>
        </p:blipFill>
        <p:spPr>
          <a:xfrm>
            <a:off x="1248698" y="1935813"/>
            <a:ext cx="4578896" cy="3177441"/>
          </a:xfrm>
          <a:prstGeom prst="rect">
            <a:avLst/>
          </a:prstGeom>
        </p:spPr>
      </p:pic>
    </p:spTree>
    <p:extLst>
      <p:ext uri="{BB962C8B-B14F-4D97-AF65-F5344CB8AC3E}">
        <p14:creationId xmlns:p14="http://schemas.microsoft.com/office/powerpoint/2010/main" val="1987271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518616"/>
            <a:ext cx="8946541" cy="5729784"/>
          </a:xfrm>
        </p:spPr>
        <p:txBody>
          <a:bodyPr/>
          <a:lstStyle/>
          <a:p>
            <a:pPr lvl="0"/>
            <a:r>
              <a:rPr lang="ar-IQ" b="1" dirty="0"/>
              <a:t>الأجنحة الجلدية </a:t>
            </a:r>
            <a:r>
              <a:rPr lang="en-US" b="1" dirty="0" err="1"/>
              <a:t>Tegmina</a:t>
            </a:r>
            <a:r>
              <a:rPr lang="ar-IQ" b="1" dirty="0"/>
              <a:t> : </a:t>
            </a:r>
            <a:r>
              <a:rPr lang="ar-IQ" dirty="0"/>
              <a:t>تتحور الأجنحة</a:t>
            </a:r>
            <a:r>
              <a:rPr lang="ar-IQ" b="1" dirty="0"/>
              <a:t> </a:t>
            </a:r>
            <a:r>
              <a:rPr lang="ar-IQ" dirty="0"/>
              <a:t>الأمامية لحشرات رتبة مستقيمة الأجنحة </a:t>
            </a:r>
            <a:r>
              <a:rPr lang="en-US" dirty="0" err="1"/>
              <a:t>Dictyoptera</a:t>
            </a:r>
            <a:r>
              <a:rPr lang="ar-IQ" dirty="0"/>
              <a:t> مثل الجراد و الصراصر و فرس النبي إذ تكون الاجنحة سميكة نوعا" ما و ذات قوام جلــدي .</a:t>
            </a:r>
            <a:endParaRPr lang="en-US" dirty="0"/>
          </a:p>
          <a:p>
            <a:endParaRPr lang="ar-IQ" dirty="0"/>
          </a:p>
        </p:txBody>
      </p:sp>
      <p:pic>
        <p:nvPicPr>
          <p:cNvPr id="4" name="صورة 25"/>
          <p:cNvPicPr/>
          <p:nvPr/>
        </p:nvPicPr>
        <p:blipFill>
          <a:blip r:embed="rId2">
            <a:extLst>
              <a:ext uri="{28A0092B-C50C-407E-A947-70E740481C1C}">
                <a14:useLocalDpi xmlns:a14="http://schemas.microsoft.com/office/drawing/2010/main" val="0"/>
              </a:ext>
            </a:extLst>
          </a:blip>
          <a:stretch>
            <a:fillRect/>
          </a:stretch>
        </p:blipFill>
        <p:spPr>
          <a:xfrm>
            <a:off x="2019868" y="2049012"/>
            <a:ext cx="8256896" cy="3819526"/>
          </a:xfrm>
          <a:prstGeom prst="rect">
            <a:avLst/>
          </a:prstGeom>
        </p:spPr>
      </p:pic>
    </p:spTree>
    <p:extLst>
      <p:ext uri="{BB962C8B-B14F-4D97-AF65-F5344CB8AC3E}">
        <p14:creationId xmlns:p14="http://schemas.microsoft.com/office/powerpoint/2010/main" val="1816562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27"/>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209731" y="1813636"/>
            <a:ext cx="5015244" cy="4013958"/>
          </a:xfrm>
          <a:prstGeom prst="rect">
            <a:avLst/>
          </a:prstGeom>
        </p:spPr>
      </p:pic>
      <p:pic>
        <p:nvPicPr>
          <p:cNvPr id="5" name="صورة 26"/>
          <p:cNvPicPr/>
          <p:nvPr/>
        </p:nvPicPr>
        <p:blipFill>
          <a:blip r:embed="rId3" cstate="print">
            <a:extLst>
              <a:ext uri="{28A0092B-C50C-407E-A947-70E740481C1C}">
                <a14:useLocalDpi xmlns:a14="http://schemas.microsoft.com/office/drawing/2010/main" val="0"/>
              </a:ext>
            </a:extLst>
          </a:blip>
          <a:stretch>
            <a:fillRect/>
          </a:stretch>
        </p:blipFill>
        <p:spPr>
          <a:xfrm>
            <a:off x="1528549" y="1813636"/>
            <a:ext cx="4558352" cy="4013958"/>
          </a:xfrm>
          <a:prstGeom prst="rect">
            <a:avLst/>
          </a:prstGeom>
        </p:spPr>
      </p:pic>
    </p:spTree>
    <p:extLst>
      <p:ext uri="{BB962C8B-B14F-4D97-AF65-F5344CB8AC3E}">
        <p14:creationId xmlns:p14="http://schemas.microsoft.com/office/powerpoint/2010/main" val="3289746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614150"/>
            <a:ext cx="8946541" cy="5634250"/>
          </a:xfrm>
        </p:spPr>
        <p:txBody>
          <a:bodyPr/>
          <a:lstStyle/>
          <a:p>
            <a:pPr lvl="0"/>
            <a:r>
              <a:rPr lang="ar-IQ" b="1" dirty="0"/>
              <a:t>الأجنحة النصفية </a:t>
            </a:r>
            <a:r>
              <a:rPr lang="en-US" b="1" dirty="0"/>
              <a:t>Hemelytra</a:t>
            </a:r>
            <a:r>
              <a:rPr lang="ar-IQ" b="1" dirty="0"/>
              <a:t> :</a:t>
            </a:r>
            <a:r>
              <a:rPr lang="ar-IQ" dirty="0"/>
              <a:t> و فيه يتحور النصف القاعدي من الجناح الأمامي إذ يكون جلديا" سميكا" بينما يبقى نصفه الآخر غشائي كما في رتبة نصفية الأجنحة </a:t>
            </a:r>
            <a:r>
              <a:rPr lang="en-US" dirty="0" err="1"/>
              <a:t>Hemiptera</a:t>
            </a:r>
            <a:r>
              <a:rPr lang="ar-IQ" dirty="0"/>
              <a:t> مثل أنواع البق كالبقة الخضراء و عقرب الماء .</a:t>
            </a:r>
            <a:endParaRPr lang="en-US" dirty="0"/>
          </a:p>
          <a:p>
            <a:endParaRPr lang="ar-IQ" dirty="0"/>
          </a:p>
        </p:txBody>
      </p:sp>
      <p:pic>
        <p:nvPicPr>
          <p:cNvPr id="4" name="صورة 28"/>
          <p:cNvPicPr/>
          <p:nvPr/>
        </p:nvPicPr>
        <p:blipFill>
          <a:blip r:embed="rId2">
            <a:extLst>
              <a:ext uri="{28A0092B-C50C-407E-A947-70E740481C1C}">
                <a14:useLocalDpi xmlns:a14="http://schemas.microsoft.com/office/drawing/2010/main" val="0"/>
              </a:ext>
            </a:extLst>
          </a:blip>
          <a:stretch>
            <a:fillRect/>
          </a:stretch>
        </p:blipFill>
        <p:spPr>
          <a:xfrm>
            <a:off x="5964071" y="1723597"/>
            <a:ext cx="4332595" cy="4991102"/>
          </a:xfrm>
          <a:prstGeom prst="rect">
            <a:avLst/>
          </a:prstGeom>
        </p:spPr>
      </p:pic>
      <p:pic>
        <p:nvPicPr>
          <p:cNvPr id="5" name="صورة 29"/>
          <p:cNvPicPr/>
          <p:nvPr/>
        </p:nvPicPr>
        <p:blipFill>
          <a:blip r:embed="rId3">
            <a:extLst>
              <a:ext uri="{28A0092B-C50C-407E-A947-70E740481C1C}">
                <a14:useLocalDpi xmlns:a14="http://schemas.microsoft.com/office/drawing/2010/main" val="0"/>
              </a:ext>
            </a:extLst>
          </a:blip>
          <a:stretch>
            <a:fillRect/>
          </a:stretch>
        </p:blipFill>
        <p:spPr>
          <a:xfrm>
            <a:off x="1410695" y="1723597"/>
            <a:ext cx="2874702" cy="4991102"/>
          </a:xfrm>
          <a:prstGeom prst="rect">
            <a:avLst/>
          </a:prstGeom>
        </p:spPr>
      </p:pic>
    </p:spTree>
    <p:extLst>
      <p:ext uri="{BB962C8B-B14F-4D97-AF65-F5344CB8AC3E}">
        <p14:creationId xmlns:p14="http://schemas.microsoft.com/office/powerpoint/2010/main" val="1887900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382138"/>
            <a:ext cx="8946541" cy="5866262"/>
          </a:xfrm>
        </p:spPr>
        <p:txBody>
          <a:bodyPr/>
          <a:lstStyle/>
          <a:p>
            <a:pPr lvl="0"/>
            <a:r>
              <a:rPr lang="ar-IQ" b="1" dirty="0"/>
              <a:t>الاجنحة الهدبية </a:t>
            </a:r>
            <a:r>
              <a:rPr lang="en-US" b="1" dirty="0" err="1"/>
              <a:t>Thysanopterous</a:t>
            </a:r>
            <a:r>
              <a:rPr lang="ar-IQ" b="1" dirty="0"/>
              <a:t> :</a:t>
            </a:r>
            <a:r>
              <a:rPr lang="ar-IQ" dirty="0"/>
              <a:t> و فيه يختزل زوجا الأجنحة و تصبح شريطية ضيقة قليلة التعرق إلا انها لا تفقد وظيفة الطيران بفضل الأهداب التي تنمو من حوافها كما في حشرة الثربس من رتبة هدبية الأجنحة </a:t>
            </a:r>
            <a:r>
              <a:rPr lang="en-US" dirty="0" err="1"/>
              <a:t>Thysanoptera</a:t>
            </a:r>
            <a:r>
              <a:rPr lang="en-US" dirty="0"/>
              <a:t> </a:t>
            </a:r>
            <a:r>
              <a:rPr lang="ar-IQ" dirty="0" smtClean="0"/>
              <a:t>.</a:t>
            </a:r>
          </a:p>
          <a:p>
            <a:pPr lvl="0"/>
            <a:endParaRPr lang="en-US" dirty="0"/>
          </a:p>
        </p:txBody>
      </p:sp>
      <p:pic>
        <p:nvPicPr>
          <p:cNvPr id="4" name="صورة 30"/>
          <p:cNvPicPr/>
          <p:nvPr/>
        </p:nvPicPr>
        <p:blipFill>
          <a:blip r:embed="rId2">
            <a:extLst>
              <a:ext uri="{28A0092B-C50C-407E-A947-70E740481C1C}">
                <a14:useLocalDpi xmlns:a14="http://schemas.microsoft.com/office/drawing/2010/main" val="0"/>
              </a:ext>
            </a:extLst>
          </a:blip>
          <a:stretch>
            <a:fillRect/>
          </a:stretch>
        </p:blipFill>
        <p:spPr>
          <a:xfrm>
            <a:off x="1651378" y="1446663"/>
            <a:ext cx="8652681" cy="5063319"/>
          </a:xfrm>
          <a:prstGeom prst="rect">
            <a:avLst/>
          </a:prstGeom>
        </p:spPr>
      </p:pic>
    </p:spTree>
    <p:extLst>
      <p:ext uri="{BB962C8B-B14F-4D97-AF65-F5344CB8AC3E}">
        <p14:creationId xmlns:p14="http://schemas.microsoft.com/office/powerpoint/2010/main" val="1910934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72956"/>
            <a:ext cx="8946541" cy="5975444"/>
          </a:xfrm>
        </p:spPr>
        <p:txBody>
          <a:bodyPr/>
          <a:lstStyle/>
          <a:p>
            <a:r>
              <a:rPr lang="ar-IQ" b="1" dirty="0"/>
              <a:t>الأجنحة الحرشفية </a:t>
            </a:r>
            <a:r>
              <a:rPr lang="en-US" b="1" dirty="0" err="1"/>
              <a:t>Lepidopterous</a:t>
            </a:r>
            <a:r>
              <a:rPr lang="ar-IQ" b="1" dirty="0"/>
              <a:t> :</a:t>
            </a:r>
            <a:r>
              <a:rPr lang="ar-IQ" dirty="0"/>
              <a:t> و هي أجنحة غشائية الأصل إلا ان غشاء الجناح يغطى كليا"</a:t>
            </a:r>
            <a:r>
              <a:rPr lang="ar-IQ" b="1" dirty="0"/>
              <a:t> </a:t>
            </a:r>
            <a:r>
              <a:rPr lang="ar-IQ" dirty="0"/>
              <a:t>أو جزئيا" بمجموعة من الحراشف بعضها ذو ألوان زاهية كما في الفراشات و الآخر معتم كما في العث من رتبة حرشفية الأجنحة </a:t>
            </a:r>
            <a:r>
              <a:rPr lang="en-US" dirty="0"/>
              <a:t>Lepidoptera</a:t>
            </a:r>
            <a:r>
              <a:rPr lang="ar-IQ" dirty="0"/>
              <a:t> </a:t>
            </a:r>
            <a:r>
              <a:rPr lang="ar-IQ" dirty="0" smtClean="0"/>
              <a:t>.</a:t>
            </a:r>
          </a:p>
          <a:p>
            <a:r>
              <a:rPr lang="ar-IQ" b="1" dirty="0" smtClean="0"/>
              <a:t>         أجنحة </a:t>
            </a:r>
            <a:r>
              <a:rPr lang="ar-IQ" b="1" dirty="0"/>
              <a:t>غشائية معتمة                                                  أجنحة غشائية ملونة</a:t>
            </a:r>
            <a:endParaRPr lang="en-US" dirty="0"/>
          </a:p>
          <a:p>
            <a:endParaRPr lang="ar-IQ" dirty="0"/>
          </a:p>
        </p:txBody>
      </p:sp>
      <p:pic>
        <p:nvPicPr>
          <p:cNvPr id="4" name="صورة 31"/>
          <p:cNvPicPr/>
          <p:nvPr/>
        </p:nvPicPr>
        <p:blipFill>
          <a:blip r:embed="rId2">
            <a:extLst>
              <a:ext uri="{28A0092B-C50C-407E-A947-70E740481C1C}">
                <a14:useLocalDpi xmlns:a14="http://schemas.microsoft.com/office/drawing/2010/main" val="0"/>
              </a:ext>
            </a:extLst>
          </a:blip>
          <a:stretch>
            <a:fillRect/>
          </a:stretch>
        </p:blipFill>
        <p:spPr>
          <a:xfrm>
            <a:off x="6773786" y="1905995"/>
            <a:ext cx="2738755" cy="4629150"/>
          </a:xfrm>
          <a:prstGeom prst="rect">
            <a:avLst/>
          </a:prstGeom>
        </p:spPr>
      </p:pic>
      <p:pic>
        <p:nvPicPr>
          <p:cNvPr id="5" name="صورة 32"/>
          <p:cNvPicPr/>
          <p:nvPr/>
        </p:nvPicPr>
        <p:blipFill>
          <a:blip r:embed="rId3">
            <a:extLst>
              <a:ext uri="{28A0092B-C50C-407E-A947-70E740481C1C}">
                <a14:useLocalDpi xmlns:a14="http://schemas.microsoft.com/office/drawing/2010/main" val="0"/>
              </a:ext>
            </a:extLst>
          </a:blip>
          <a:stretch>
            <a:fillRect/>
          </a:stretch>
        </p:blipFill>
        <p:spPr>
          <a:xfrm>
            <a:off x="2374563" y="1905995"/>
            <a:ext cx="2065655" cy="4629150"/>
          </a:xfrm>
          <a:prstGeom prst="rect">
            <a:avLst/>
          </a:prstGeom>
        </p:spPr>
      </p:pic>
    </p:spTree>
    <p:extLst>
      <p:ext uri="{BB962C8B-B14F-4D97-AF65-F5344CB8AC3E}">
        <p14:creationId xmlns:p14="http://schemas.microsoft.com/office/powerpoint/2010/main" val="1945383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423082"/>
            <a:ext cx="8946541" cy="5825318"/>
          </a:xfrm>
        </p:spPr>
        <p:txBody>
          <a:bodyPr/>
          <a:lstStyle/>
          <a:p>
            <a:r>
              <a:rPr lang="ar-IQ" b="1" dirty="0"/>
              <a:t>البطن و زوائدها </a:t>
            </a:r>
            <a:r>
              <a:rPr lang="en-US" b="1" dirty="0"/>
              <a:t>Abdomen</a:t>
            </a:r>
            <a:endParaRPr lang="en-US" dirty="0"/>
          </a:p>
          <a:p>
            <a:r>
              <a:rPr lang="ar-IQ" dirty="0"/>
              <a:t>    هي الجزء الأخير من منطقة جسم الحشرة و يضم عدد من الحلقات التي لا تزيد عن 11 حلقة (9-10) يمكن ملاحظتها بوضوح أما البقية خاصة الحلقات البطنية الأخيرة فقد تحورت الى زوائد لأداء الوظائف الهامة من تزاوج (القرون الشرجية) و وضع البيض (آلة وضع البيض) أو الدفاع عن النفس (آلة اللسع) .</a:t>
            </a:r>
            <a:endParaRPr lang="en-US" dirty="0"/>
          </a:p>
          <a:p>
            <a:pPr algn="ctr"/>
            <a:r>
              <a:rPr lang="ar-IQ" dirty="0" smtClean="0"/>
              <a:t>القرون الشرجية في ابرة العجوز</a:t>
            </a:r>
            <a:endParaRPr lang="ar-IQ" dirty="0"/>
          </a:p>
        </p:txBody>
      </p:sp>
      <p:pic>
        <p:nvPicPr>
          <p:cNvPr id="4" name="صورة 33"/>
          <p:cNvPicPr/>
          <p:nvPr/>
        </p:nvPicPr>
        <p:blipFill>
          <a:blip r:embed="rId2">
            <a:extLst>
              <a:ext uri="{28A0092B-C50C-407E-A947-70E740481C1C}">
                <a14:useLocalDpi xmlns:a14="http://schemas.microsoft.com/office/drawing/2010/main" val="0"/>
              </a:ext>
            </a:extLst>
          </a:blip>
          <a:stretch>
            <a:fillRect/>
          </a:stretch>
        </p:blipFill>
        <p:spPr>
          <a:xfrm>
            <a:off x="1815152" y="2381250"/>
            <a:ext cx="7997588" cy="3432696"/>
          </a:xfrm>
          <a:prstGeom prst="rect">
            <a:avLst/>
          </a:prstGeom>
        </p:spPr>
      </p:pic>
    </p:spTree>
    <p:extLst>
      <p:ext uri="{BB962C8B-B14F-4D97-AF65-F5344CB8AC3E}">
        <p14:creationId xmlns:p14="http://schemas.microsoft.com/office/powerpoint/2010/main" val="871094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32012"/>
            <a:ext cx="8946541" cy="6016387"/>
          </a:xfrm>
        </p:spPr>
        <p:txBody>
          <a:bodyPr/>
          <a:lstStyle/>
          <a:p>
            <a:r>
              <a:rPr lang="ar-IQ" dirty="0" smtClean="0"/>
              <a:t>الحلقات البطنية في الحشرات</a:t>
            </a:r>
          </a:p>
          <a:p>
            <a:endParaRPr lang="ar-IQ" dirty="0"/>
          </a:p>
        </p:txBody>
      </p:sp>
      <p:pic>
        <p:nvPicPr>
          <p:cNvPr id="4" name="صورة 34"/>
          <p:cNvPicPr/>
          <p:nvPr/>
        </p:nvPicPr>
        <p:blipFill>
          <a:blip r:embed="rId2" cstate="print">
            <a:extLst>
              <a:ext uri="{28A0092B-C50C-407E-A947-70E740481C1C}">
                <a14:useLocalDpi xmlns:a14="http://schemas.microsoft.com/office/drawing/2010/main" val="0"/>
              </a:ext>
            </a:extLst>
          </a:blip>
          <a:stretch>
            <a:fillRect/>
          </a:stretch>
        </p:blipFill>
        <p:spPr>
          <a:xfrm>
            <a:off x="1637732" y="1774209"/>
            <a:ext cx="8775510" cy="4612943"/>
          </a:xfrm>
          <a:prstGeom prst="rect">
            <a:avLst/>
          </a:prstGeom>
        </p:spPr>
      </p:pic>
    </p:spTree>
    <p:extLst>
      <p:ext uri="{BB962C8B-B14F-4D97-AF65-F5344CB8AC3E}">
        <p14:creationId xmlns:p14="http://schemas.microsoft.com/office/powerpoint/2010/main" val="4110741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409434"/>
            <a:ext cx="8946541" cy="5838966"/>
          </a:xfrm>
        </p:spPr>
        <p:txBody>
          <a:bodyPr/>
          <a:lstStyle/>
          <a:p>
            <a:r>
              <a:rPr lang="ar-IQ" b="1" dirty="0"/>
              <a:t>- الصدر : </a:t>
            </a:r>
            <a:r>
              <a:rPr lang="ar-IQ" dirty="0"/>
              <a:t>هو المنطقة الوسطى من جسم الحشرة</a:t>
            </a:r>
            <a:r>
              <a:rPr lang="ar-IQ" b="1" dirty="0"/>
              <a:t> </a:t>
            </a:r>
            <a:r>
              <a:rPr lang="ar-IQ" dirty="0"/>
              <a:t>المتحور للحركة عادة .</a:t>
            </a:r>
            <a:endParaRPr lang="en-US" dirty="0"/>
          </a:p>
          <a:p>
            <a:r>
              <a:rPr lang="ar-IQ" b="1" dirty="0"/>
              <a:t>زوائد الصدر </a:t>
            </a:r>
            <a:r>
              <a:rPr lang="en-US" b="1" dirty="0"/>
              <a:t>Thoracic appendages</a:t>
            </a:r>
            <a:endParaRPr lang="en-US" dirty="0"/>
          </a:p>
          <a:p>
            <a:pPr lvl="0"/>
            <a:r>
              <a:rPr lang="ar-IQ" b="1" dirty="0"/>
              <a:t>الأرجل </a:t>
            </a:r>
            <a:r>
              <a:rPr lang="en-US" b="1" dirty="0"/>
              <a:t>Legs</a:t>
            </a:r>
            <a:endParaRPr lang="en-US" dirty="0"/>
          </a:p>
          <a:p>
            <a:r>
              <a:rPr lang="ar-IQ" dirty="0"/>
              <a:t>    هي الزوائد الزوجية الحقيقية للحلقات الصدرية و كل زوج له نفس التركيب العام لكنها يمكن أن تتحور لتؤدي وظائف و أغراض مختلفة . و كل رجل مقسمة الى عدة قطع أو أجزاء فالجزء القاعدي يسمى الحرقفة </a:t>
            </a:r>
            <a:r>
              <a:rPr lang="en-US" dirty="0" err="1"/>
              <a:t>coxa</a:t>
            </a:r>
            <a:r>
              <a:rPr lang="ar-IQ" dirty="0"/>
              <a:t> المتمفصلة مع الجسم و موجودة داخل تقعر يسمى </a:t>
            </a:r>
            <a:r>
              <a:rPr lang="en-US" dirty="0" err="1"/>
              <a:t>coxal</a:t>
            </a:r>
            <a:r>
              <a:rPr lang="en-US" dirty="0"/>
              <a:t> cavity</a:t>
            </a:r>
            <a:r>
              <a:rPr lang="ar-IQ" dirty="0"/>
              <a:t> , يلي الحرقفة جزء يسمى المدور </a:t>
            </a:r>
            <a:r>
              <a:rPr lang="en-US" dirty="0"/>
              <a:t>trochanter</a:t>
            </a:r>
            <a:r>
              <a:rPr lang="ar-IQ" dirty="0"/>
              <a:t> , ثم الفخذ </a:t>
            </a:r>
            <a:r>
              <a:rPr lang="en-US" dirty="0"/>
              <a:t>Femur</a:t>
            </a:r>
            <a:r>
              <a:rPr lang="ar-IQ" dirty="0"/>
              <a:t> و غالبا" ما يكون أكبر وأضخم قطعة بالرجل . ثم تأتي قطعة أضعف منه في الحجم و لكن مقاربة له بالطول تسمى بالساق </a:t>
            </a:r>
            <a:r>
              <a:rPr lang="en-US" dirty="0"/>
              <a:t>Tibia</a:t>
            </a:r>
            <a:r>
              <a:rPr lang="ar-IQ" dirty="0"/>
              <a:t> , يتصل بالساق الرسغ </a:t>
            </a:r>
            <a:r>
              <a:rPr lang="en-US" dirty="0"/>
              <a:t>tarsus</a:t>
            </a:r>
            <a:r>
              <a:rPr lang="ar-IQ" dirty="0"/>
              <a:t> و الذي يتكون من 1-5 قطعة و الأخيرة منها عادة تحمل زوج من المخالب </a:t>
            </a:r>
            <a:r>
              <a:rPr lang="en-US" dirty="0"/>
              <a:t>claws</a:t>
            </a:r>
            <a:r>
              <a:rPr lang="ar-IQ" dirty="0"/>
              <a:t> يقع فيما بينها أحيانا" تركيب يشبه الوسادة </a:t>
            </a:r>
            <a:r>
              <a:rPr lang="en-US" dirty="0" err="1"/>
              <a:t>arolium</a:t>
            </a:r>
            <a:r>
              <a:rPr lang="ar-IQ" dirty="0"/>
              <a:t> لتثبيت الجسم و السير على السطوح الملساء لوجود تراكيب تسبه الشعر تفرز مواد لزجة .</a:t>
            </a:r>
            <a:endParaRPr lang="en-US" dirty="0"/>
          </a:p>
          <a:p>
            <a:endParaRPr lang="ar-IQ" dirty="0"/>
          </a:p>
        </p:txBody>
      </p:sp>
    </p:spTree>
    <p:extLst>
      <p:ext uri="{BB962C8B-B14F-4D97-AF65-F5344CB8AC3E}">
        <p14:creationId xmlns:p14="http://schemas.microsoft.com/office/powerpoint/2010/main" val="2782028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450376"/>
            <a:ext cx="8946541" cy="5798023"/>
          </a:xfrm>
        </p:spPr>
        <p:txBody>
          <a:bodyPr/>
          <a:lstStyle/>
          <a:p>
            <a:r>
              <a:rPr lang="ar-IQ" dirty="0" smtClean="0"/>
              <a:t>اجزاء الرجل المثالية في الحشرات</a:t>
            </a:r>
          </a:p>
          <a:p>
            <a:endParaRPr lang="ar-IQ" dirty="0"/>
          </a:p>
        </p:txBody>
      </p:sp>
      <p:pic>
        <p:nvPicPr>
          <p:cNvPr id="5" name="صورة 1"/>
          <p:cNvPicPr/>
          <p:nvPr/>
        </p:nvPicPr>
        <p:blipFill>
          <a:blip r:embed="rId2">
            <a:extLst>
              <a:ext uri="{28A0092B-C50C-407E-A947-70E740481C1C}">
                <a14:useLocalDpi xmlns:a14="http://schemas.microsoft.com/office/drawing/2010/main" val="0"/>
              </a:ext>
            </a:extLst>
          </a:blip>
          <a:stretch>
            <a:fillRect/>
          </a:stretch>
        </p:blipFill>
        <p:spPr>
          <a:xfrm>
            <a:off x="3316406" y="846161"/>
            <a:ext cx="5158854" cy="5650173"/>
          </a:xfrm>
          <a:prstGeom prst="rect">
            <a:avLst/>
          </a:prstGeom>
        </p:spPr>
      </p:pic>
    </p:spTree>
    <p:extLst>
      <p:ext uri="{BB962C8B-B14F-4D97-AF65-F5344CB8AC3E}">
        <p14:creationId xmlns:p14="http://schemas.microsoft.com/office/powerpoint/2010/main" val="836425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368490"/>
            <a:ext cx="8946541" cy="5879909"/>
          </a:xfrm>
        </p:spPr>
        <p:txBody>
          <a:bodyPr/>
          <a:lstStyle/>
          <a:p>
            <a:r>
              <a:rPr lang="ar-IQ" b="1" dirty="0"/>
              <a:t>تحورات الأرجل </a:t>
            </a:r>
            <a:endParaRPr lang="en-US" dirty="0"/>
          </a:p>
          <a:p>
            <a:r>
              <a:rPr lang="ar-IQ" dirty="0"/>
              <a:t>    تتحور الأرجل في الحشرات حسب طبيعة الوظائف و اهم هذه التحورات عي :</a:t>
            </a:r>
            <a:endParaRPr lang="en-US" dirty="0"/>
          </a:p>
          <a:p>
            <a:pPr lvl="0"/>
            <a:r>
              <a:rPr lang="ar-IQ" b="1" dirty="0"/>
              <a:t>ارجل المشي </a:t>
            </a:r>
            <a:r>
              <a:rPr lang="en-US" b="1" dirty="0"/>
              <a:t>Walking legs</a:t>
            </a:r>
            <a:r>
              <a:rPr lang="ar-IQ" b="1" dirty="0"/>
              <a:t> : </a:t>
            </a:r>
            <a:r>
              <a:rPr lang="ar-IQ" dirty="0"/>
              <a:t>يعتقد</a:t>
            </a:r>
            <a:r>
              <a:rPr lang="ar-IQ" b="1" dirty="0"/>
              <a:t> </a:t>
            </a:r>
            <a:r>
              <a:rPr lang="ar-IQ" dirty="0"/>
              <a:t>بأن أرجل المشي هي الأرجل الأساسية في الحشرات التي تطور عنها باقيي أنواع الأرجل</a:t>
            </a:r>
            <a:r>
              <a:rPr lang="ar-IQ" b="1" dirty="0"/>
              <a:t> </a:t>
            </a:r>
            <a:r>
              <a:rPr lang="ar-IQ" dirty="0"/>
              <a:t>. تمتاز هذه الأرجل بتجانس و طول منطقتي الفخذ و الساق كما في الصرصر الأمريكي .</a:t>
            </a:r>
            <a:endParaRPr lang="en-US" dirty="0"/>
          </a:p>
          <a:p>
            <a:endParaRPr lang="ar-IQ" dirty="0"/>
          </a:p>
        </p:txBody>
      </p:sp>
      <p:pic>
        <p:nvPicPr>
          <p:cNvPr id="4" name="صورة 9"/>
          <p:cNvPicPr/>
          <p:nvPr/>
        </p:nvPicPr>
        <p:blipFill>
          <a:blip r:embed="rId2">
            <a:extLst>
              <a:ext uri="{28A0092B-C50C-407E-A947-70E740481C1C}">
                <a14:useLocalDpi xmlns:a14="http://schemas.microsoft.com/office/drawing/2010/main" val="0"/>
              </a:ext>
            </a:extLst>
          </a:blip>
          <a:stretch>
            <a:fillRect/>
          </a:stretch>
        </p:blipFill>
        <p:spPr>
          <a:xfrm>
            <a:off x="2251881" y="2251881"/>
            <a:ext cx="6400800" cy="4479782"/>
          </a:xfrm>
          <a:prstGeom prst="rect">
            <a:avLst/>
          </a:prstGeom>
        </p:spPr>
      </p:pic>
    </p:spTree>
    <p:extLst>
      <p:ext uri="{BB962C8B-B14F-4D97-AF65-F5344CB8AC3E}">
        <p14:creationId xmlns:p14="http://schemas.microsoft.com/office/powerpoint/2010/main" val="8138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86604"/>
            <a:ext cx="8946541" cy="5961796"/>
          </a:xfrm>
        </p:spPr>
        <p:txBody>
          <a:bodyPr/>
          <a:lstStyle/>
          <a:p>
            <a:pPr lvl="0"/>
            <a:r>
              <a:rPr lang="ar-IQ" b="1" dirty="0"/>
              <a:t>أرجل القفز </a:t>
            </a:r>
            <a:r>
              <a:rPr lang="en-US" b="1" dirty="0"/>
              <a:t>Jumping legs</a:t>
            </a:r>
            <a:r>
              <a:rPr lang="ar-IQ" b="1" dirty="0"/>
              <a:t> : </a:t>
            </a:r>
            <a:r>
              <a:rPr lang="ar-IQ" dirty="0"/>
              <a:t>و فيه يتحور الزوج الخلفي من الأرجل فيستطيل فيه الفخذ و يتضخم بشكل مميز نتيجة العضلات القوية التي تمكن الحشرة من القفز لمسافات طويلة كما في الجراد و صرصر الحقل .</a:t>
            </a:r>
            <a:endParaRPr lang="en-US" dirty="0"/>
          </a:p>
          <a:p>
            <a:endParaRPr lang="ar-IQ" dirty="0"/>
          </a:p>
        </p:txBody>
      </p:sp>
      <p:pic>
        <p:nvPicPr>
          <p:cNvPr id="4" name="صورة 10"/>
          <p:cNvPicPr/>
          <p:nvPr/>
        </p:nvPicPr>
        <p:blipFill>
          <a:blip r:embed="rId2">
            <a:extLst>
              <a:ext uri="{28A0092B-C50C-407E-A947-70E740481C1C}">
                <a14:useLocalDpi xmlns:a14="http://schemas.microsoft.com/office/drawing/2010/main" val="0"/>
              </a:ext>
            </a:extLst>
          </a:blip>
          <a:stretch>
            <a:fillRect/>
          </a:stretch>
        </p:blipFill>
        <p:spPr>
          <a:xfrm>
            <a:off x="2197290" y="1433015"/>
            <a:ext cx="7042244" cy="4394579"/>
          </a:xfrm>
          <a:prstGeom prst="rect">
            <a:avLst/>
          </a:prstGeom>
        </p:spPr>
      </p:pic>
    </p:spTree>
    <p:extLst>
      <p:ext uri="{BB962C8B-B14F-4D97-AF65-F5344CB8AC3E}">
        <p14:creationId xmlns:p14="http://schemas.microsoft.com/office/powerpoint/2010/main" val="3571166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477672"/>
            <a:ext cx="8946541" cy="5770727"/>
          </a:xfrm>
        </p:spPr>
        <p:txBody>
          <a:bodyPr/>
          <a:lstStyle/>
          <a:p>
            <a:r>
              <a:rPr lang="ar-IQ" b="1" dirty="0"/>
              <a:t>أرجل القنص </a:t>
            </a:r>
            <a:r>
              <a:rPr lang="en-US" b="1" dirty="0"/>
              <a:t>Grasping legs</a:t>
            </a:r>
            <a:r>
              <a:rPr lang="ar-IQ" b="1" dirty="0"/>
              <a:t> : </a:t>
            </a:r>
            <a:r>
              <a:rPr lang="ar-IQ" dirty="0"/>
              <a:t>و فيه تستطيل الحرقفة و يتضخم الفخذ الذي يمتد على طول سطحه الخارجي اخدود و يستقر فيه الساق كما جهز الفخذ بأسنان قوية تساعد في مسك الفريسة بشدة بحيث لا يمكنها الإفلات أو الهروب كما في حشرة فرس النبي </a:t>
            </a:r>
            <a:r>
              <a:rPr lang="ar-IQ" dirty="0" smtClean="0"/>
              <a:t>.</a:t>
            </a:r>
          </a:p>
          <a:p>
            <a:endParaRPr lang="ar-IQ" dirty="0"/>
          </a:p>
        </p:txBody>
      </p:sp>
      <p:pic>
        <p:nvPicPr>
          <p:cNvPr id="4" name="صورة 11"/>
          <p:cNvPicPr/>
          <p:nvPr/>
        </p:nvPicPr>
        <p:blipFill>
          <a:blip r:embed="rId2">
            <a:extLst>
              <a:ext uri="{28A0092B-C50C-407E-A947-70E740481C1C}">
                <a14:useLocalDpi xmlns:a14="http://schemas.microsoft.com/office/drawing/2010/main" val="0"/>
              </a:ext>
            </a:extLst>
          </a:blip>
          <a:stretch>
            <a:fillRect/>
          </a:stretch>
        </p:blipFill>
        <p:spPr>
          <a:xfrm>
            <a:off x="6701051" y="1665027"/>
            <a:ext cx="4915753" cy="3710129"/>
          </a:xfrm>
          <a:prstGeom prst="rect">
            <a:avLst/>
          </a:prstGeom>
        </p:spPr>
      </p:pic>
      <p:pic>
        <p:nvPicPr>
          <p:cNvPr id="5" name="صورة 12"/>
          <p:cNvPicPr/>
          <p:nvPr/>
        </p:nvPicPr>
        <p:blipFill>
          <a:blip r:embed="rId3">
            <a:extLst>
              <a:ext uri="{28A0092B-C50C-407E-A947-70E740481C1C}">
                <a14:useLocalDpi xmlns:a14="http://schemas.microsoft.com/office/drawing/2010/main" val="0"/>
              </a:ext>
            </a:extLst>
          </a:blip>
          <a:stretch>
            <a:fillRect/>
          </a:stretch>
        </p:blipFill>
        <p:spPr>
          <a:xfrm>
            <a:off x="670730" y="1531814"/>
            <a:ext cx="5866548" cy="3843342"/>
          </a:xfrm>
          <a:prstGeom prst="rect">
            <a:avLst/>
          </a:prstGeom>
        </p:spPr>
      </p:pic>
    </p:spTree>
    <p:extLst>
      <p:ext uri="{BB962C8B-B14F-4D97-AF65-F5344CB8AC3E}">
        <p14:creationId xmlns:p14="http://schemas.microsoft.com/office/powerpoint/2010/main" val="1721201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409434"/>
            <a:ext cx="8946541" cy="5838966"/>
          </a:xfrm>
        </p:spPr>
        <p:txBody>
          <a:bodyPr/>
          <a:lstStyle/>
          <a:p>
            <a:pPr lvl="0"/>
            <a:r>
              <a:rPr lang="ar-IQ" b="1" dirty="0"/>
              <a:t>ارجل العوم </a:t>
            </a:r>
            <a:r>
              <a:rPr lang="en-US" b="1" dirty="0"/>
              <a:t>Swimming legs</a:t>
            </a:r>
            <a:r>
              <a:rPr lang="ar-IQ" b="1" dirty="0"/>
              <a:t> : </a:t>
            </a:r>
            <a:r>
              <a:rPr lang="ar-IQ" dirty="0"/>
              <a:t>و فيها يستطيل كل من الساق و الرسغ و يزودان بشعيرات كثيفة و طويلة تزيد من مساحة الرجل المعروضة للماء فتصبح كامجذاف كما في أغلب الحشرات المائية مثل عقرب الماء . </a:t>
            </a:r>
            <a:endParaRPr lang="en-US" dirty="0"/>
          </a:p>
          <a:p>
            <a:endParaRPr lang="ar-IQ" dirty="0"/>
          </a:p>
        </p:txBody>
      </p:sp>
      <p:pic>
        <p:nvPicPr>
          <p:cNvPr id="4" name="صورة 14"/>
          <p:cNvPicPr/>
          <p:nvPr/>
        </p:nvPicPr>
        <p:blipFill>
          <a:blip r:embed="rId2" cstate="print">
            <a:extLst>
              <a:ext uri="{28A0092B-C50C-407E-A947-70E740481C1C}">
                <a14:useLocalDpi xmlns:a14="http://schemas.microsoft.com/office/drawing/2010/main" val="0"/>
              </a:ext>
            </a:extLst>
          </a:blip>
          <a:stretch>
            <a:fillRect/>
          </a:stretch>
        </p:blipFill>
        <p:spPr>
          <a:xfrm>
            <a:off x="6201581" y="1763581"/>
            <a:ext cx="4984631" cy="3521123"/>
          </a:xfrm>
          <a:prstGeom prst="rect">
            <a:avLst/>
          </a:prstGeom>
        </p:spPr>
      </p:pic>
      <p:pic>
        <p:nvPicPr>
          <p:cNvPr id="5" name="صورة 13"/>
          <p:cNvPicPr/>
          <p:nvPr/>
        </p:nvPicPr>
        <p:blipFill>
          <a:blip r:embed="rId3">
            <a:extLst>
              <a:ext uri="{28A0092B-C50C-407E-A947-70E740481C1C}">
                <a14:useLocalDpi xmlns:a14="http://schemas.microsoft.com/office/drawing/2010/main" val="0"/>
              </a:ext>
            </a:extLst>
          </a:blip>
          <a:stretch>
            <a:fillRect/>
          </a:stretch>
        </p:blipFill>
        <p:spPr>
          <a:xfrm>
            <a:off x="1763902" y="2421695"/>
            <a:ext cx="3777089" cy="2204896"/>
          </a:xfrm>
          <a:prstGeom prst="rect">
            <a:avLst/>
          </a:prstGeom>
        </p:spPr>
      </p:pic>
    </p:spTree>
    <p:extLst>
      <p:ext uri="{BB962C8B-B14F-4D97-AF65-F5344CB8AC3E}">
        <p14:creationId xmlns:p14="http://schemas.microsoft.com/office/powerpoint/2010/main" val="156866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559558"/>
            <a:ext cx="8946541" cy="5688841"/>
          </a:xfrm>
        </p:spPr>
        <p:txBody>
          <a:bodyPr/>
          <a:lstStyle/>
          <a:p>
            <a:pPr lvl="0"/>
            <a:r>
              <a:rPr lang="ar-IQ" b="1" dirty="0"/>
              <a:t>أرجل الحفر </a:t>
            </a:r>
            <a:r>
              <a:rPr lang="en-US" b="1" dirty="0" err="1"/>
              <a:t>Fossorial</a:t>
            </a:r>
            <a:r>
              <a:rPr lang="en-US" b="1" dirty="0"/>
              <a:t> legs</a:t>
            </a:r>
            <a:r>
              <a:rPr lang="ar-IQ" b="1" dirty="0"/>
              <a:t> : </a:t>
            </a:r>
            <a:r>
              <a:rPr lang="ar-IQ" dirty="0"/>
              <a:t>و فيها يتضخم الفخذ ليصبح قويا" ذا زائدة سفلية كما يتفلطح الساق لينتهي طرفه بأربع أسنان كاييتينية فيصبح الساق على شكل يشبه راحة اليد كما في الأرجل الأمامية للحفار الكاروب .</a:t>
            </a:r>
            <a:endParaRPr lang="en-US" dirty="0"/>
          </a:p>
          <a:p>
            <a:endParaRPr lang="ar-IQ" dirty="0"/>
          </a:p>
        </p:txBody>
      </p:sp>
      <p:pic>
        <p:nvPicPr>
          <p:cNvPr id="4" name="صورة 15"/>
          <p:cNvPicPr/>
          <p:nvPr/>
        </p:nvPicPr>
        <p:blipFill>
          <a:blip r:embed="rId2" cstate="print">
            <a:extLst>
              <a:ext uri="{28A0092B-C50C-407E-A947-70E740481C1C}">
                <a14:useLocalDpi xmlns:a14="http://schemas.microsoft.com/office/drawing/2010/main" val="0"/>
              </a:ext>
            </a:extLst>
          </a:blip>
          <a:stretch>
            <a:fillRect/>
          </a:stretch>
        </p:blipFill>
        <p:spPr>
          <a:xfrm>
            <a:off x="7233314" y="2188048"/>
            <a:ext cx="3199333" cy="2431859"/>
          </a:xfrm>
          <a:prstGeom prst="rect">
            <a:avLst/>
          </a:prstGeom>
        </p:spPr>
      </p:pic>
      <p:pic>
        <p:nvPicPr>
          <p:cNvPr id="5" name="صورة 16"/>
          <p:cNvPicPr/>
          <p:nvPr/>
        </p:nvPicPr>
        <p:blipFill>
          <a:blip r:embed="rId3" cstate="print">
            <a:extLst>
              <a:ext uri="{28A0092B-C50C-407E-A947-70E740481C1C}">
                <a14:useLocalDpi xmlns:a14="http://schemas.microsoft.com/office/drawing/2010/main" val="0"/>
              </a:ext>
            </a:extLst>
          </a:blip>
          <a:stretch>
            <a:fillRect/>
          </a:stretch>
        </p:blipFill>
        <p:spPr>
          <a:xfrm>
            <a:off x="192633" y="1760561"/>
            <a:ext cx="6849612" cy="3070746"/>
          </a:xfrm>
          <a:prstGeom prst="rect">
            <a:avLst/>
          </a:prstGeom>
        </p:spPr>
      </p:pic>
    </p:spTree>
    <p:extLst>
      <p:ext uri="{BB962C8B-B14F-4D97-AF65-F5344CB8AC3E}">
        <p14:creationId xmlns:p14="http://schemas.microsoft.com/office/powerpoint/2010/main" val="3771161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545910"/>
            <a:ext cx="8946541" cy="5702489"/>
          </a:xfrm>
        </p:spPr>
        <p:txBody>
          <a:bodyPr/>
          <a:lstStyle/>
          <a:p>
            <a:pPr lvl="0"/>
            <a:r>
              <a:rPr lang="ar-IQ" b="1" dirty="0"/>
              <a:t>أرجل الجمع </a:t>
            </a:r>
            <a:r>
              <a:rPr lang="en-US" b="1" dirty="0"/>
              <a:t>Collecting legs</a:t>
            </a:r>
            <a:r>
              <a:rPr lang="ar-IQ" b="1" dirty="0"/>
              <a:t> : </a:t>
            </a:r>
            <a:r>
              <a:rPr lang="ar-IQ" dirty="0"/>
              <a:t>و فيها ينبسط الساق تدريجيا" نحو طرفه و تصبح لحوافه شعيرات طويلة و تتضخم العقلة القاعدية للرسغ لتصبح منبسطة و عريضة يمتلك سطحها الداخلي10 صفوف عريضة متوازية من الأشواك القصيرة تعمل على جمع حبوب اللقاح الملتصقة بالجسم أثناء زيارتها للأزهار لتدفعها في سلة حبوب اللقاح , كما في الأرجل الخلفية لشغالة نحل العسل .</a:t>
            </a:r>
            <a:endParaRPr lang="en-US" dirty="0"/>
          </a:p>
          <a:p>
            <a:endParaRPr lang="ar-IQ" dirty="0"/>
          </a:p>
        </p:txBody>
      </p:sp>
      <p:pic>
        <p:nvPicPr>
          <p:cNvPr id="4" name="صورة 17"/>
          <p:cNvPicPr/>
          <p:nvPr/>
        </p:nvPicPr>
        <p:blipFill>
          <a:blip r:embed="rId2" cstate="print">
            <a:extLst>
              <a:ext uri="{28A0092B-C50C-407E-A947-70E740481C1C}">
                <a14:useLocalDpi xmlns:a14="http://schemas.microsoft.com/office/drawing/2010/main" val="0"/>
              </a:ext>
            </a:extLst>
          </a:blip>
          <a:stretch>
            <a:fillRect/>
          </a:stretch>
        </p:blipFill>
        <p:spPr>
          <a:xfrm>
            <a:off x="6878473" y="2334207"/>
            <a:ext cx="2873540" cy="3711751"/>
          </a:xfrm>
          <a:prstGeom prst="rect">
            <a:avLst/>
          </a:prstGeom>
        </p:spPr>
      </p:pic>
      <p:pic>
        <p:nvPicPr>
          <p:cNvPr id="5" name="صورة 18"/>
          <p:cNvPicPr/>
          <p:nvPr/>
        </p:nvPicPr>
        <p:blipFill>
          <a:blip r:embed="rId3" cstate="print">
            <a:extLst>
              <a:ext uri="{28A0092B-C50C-407E-A947-70E740481C1C}">
                <a14:useLocalDpi xmlns:a14="http://schemas.microsoft.com/office/drawing/2010/main" val="0"/>
              </a:ext>
            </a:extLst>
          </a:blip>
          <a:stretch>
            <a:fillRect/>
          </a:stretch>
        </p:blipFill>
        <p:spPr>
          <a:xfrm>
            <a:off x="1624510" y="2268441"/>
            <a:ext cx="3971071" cy="3600096"/>
          </a:xfrm>
          <a:prstGeom prst="rect">
            <a:avLst/>
          </a:prstGeom>
        </p:spPr>
      </p:pic>
    </p:spTree>
    <p:extLst>
      <p:ext uri="{BB962C8B-B14F-4D97-AF65-F5344CB8AC3E}">
        <p14:creationId xmlns:p14="http://schemas.microsoft.com/office/powerpoint/2010/main" val="1521871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22</TotalTime>
  <Words>746</Words>
  <Application>Microsoft Office PowerPoint</Application>
  <PresentationFormat>Widescreen</PresentationFormat>
  <Paragraphs>34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Century Gothic</vt:lpstr>
      <vt:lpstr>Times New Roman</vt:lpstr>
      <vt:lpstr>Wingdings 3</vt:lpstr>
      <vt:lpstr>Ion</vt:lpstr>
      <vt:lpstr>مبادئ وقاية عملي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مبادئ وقاية عملي</dc:title>
  <dc:creator>City Centre</dc:creator>
  <cp:lastModifiedBy>City Centre</cp:lastModifiedBy>
  <cp:revision>19</cp:revision>
  <dcterms:created xsi:type="dcterms:W3CDTF">2018-03-09T06:13:30Z</dcterms:created>
  <dcterms:modified xsi:type="dcterms:W3CDTF">2018-03-09T06:35:35Z</dcterms:modified>
</cp:coreProperties>
</file>